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87" r:id="rId2"/>
    <p:sldId id="423" r:id="rId3"/>
    <p:sldId id="420" r:id="rId4"/>
    <p:sldId id="424" r:id="rId5"/>
    <p:sldId id="421" r:id="rId6"/>
    <p:sldId id="422" r:id="rId7"/>
    <p:sldId id="426" r:id="rId8"/>
    <p:sldId id="427" r:id="rId9"/>
    <p:sldId id="430" r:id="rId10"/>
    <p:sldId id="432" r:id="rId11"/>
    <p:sldId id="433" r:id="rId12"/>
    <p:sldId id="428" r:id="rId13"/>
    <p:sldId id="436" r:id="rId14"/>
    <p:sldId id="431" r:id="rId15"/>
    <p:sldId id="437" r:id="rId16"/>
    <p:sldId id="439" r:id="rId17"/>
    <p:sldId id="434" r:id="rId18"/>
    <p:sldId id="438" r:id="rId19"/>
    <p:sldId id="440" r:id="rId20"/>
    <p:sldId id="435" r:id="rId21"/>
    <p:sldId id="441" r:id="rId22"/>
    <p:sldId id="444" r:id="rId23"/>
    <p:sldId id="445" r:id="rId24"/>
    <p:sldId id="442" r:id="rId25"/>
    <p:sldId id="443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6" r:id="rId36"/>
    <p:sldId id="455" r:id="rId37"/>
    <p:sldId id="457" r:id="rId38"/>
    <p:sldId id="458" r:id="rId39"/>
    <p:sldId id="460" r:id="rId40"/>
    <p:sldId id="459" r:id="rId41"/>
    <p:sldId id="465" r:id="rId42"/>
    <p:sldId id="461" r:id="rId43"/>
    <p:sldId id="462" r:id="rId44"/>
    <p:sldId id="463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8"/>
    <p:restoredTop sz="95102"/>
  </p:normalViewPr>
  <p:slideViewPr>
    <p:cSldViewPr snapToGrid="0">
      <p:cViewPr varScale="1">
        <p:scale>
          <a:sx n="117" d="100"/>
          <a:sy n="117" d="100"/>
        </p:scale>
        <p:origin x="272" y="17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7/23/25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274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322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620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0077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58452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1596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7842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383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5100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91777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434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0585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8355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6381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71978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1971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4945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8299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1897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8889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5077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999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2364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8471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42175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5455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9754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1594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2646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2303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6403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9669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4058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61628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6419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2609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4353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7339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5572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8055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5414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5284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2023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50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78283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810192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9423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03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18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5360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908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4635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6</a:t>
            </a:r>
            <a:r>
              <a:rPr lang="en-US" b="1" dirty="0"/>
              <a:t>_ </a:t>
            </a:r>
            <a:r>
              <a:rPr lang="ko-KR" altLang="en-US" b="1" dirty="0"/>
              <a:t>객체지향 프로그래밍</a:t>
            </a:r>
            <a:r>
              <a:rPr lang="en-US" altLang="ko-KR" b="1" dirty="0"/>
              <a:t>1</a:t>
            </a:r>
            <a:endParaRPr lang="en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7/23/25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7/23/25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7/23/25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7/23/25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7/23/25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7/23/25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7/23/25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7/23/25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7/23/25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7/23/25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7/23/25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객체지향언어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1315154" y="2302127"/>
            <a:ext cx="874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 프로그래밍 언어에 </a:t>
            </a:r>
            <a:r>
              <a:rPr lang="ko-KR" altLang="en-US" sz="2800" b="1" dirty="0">
                <a:solidFill>
                  <a:srgbClr val="FF0000"/>
                </a:solidFill>
              </a:rPr>
              <a:t>객체지향개념</a:t>
            </a:r>
            <a:r>
              <a:rPr lang="en-US" altLang="ko-KR" sz="2800" b="1" dirty="0">
                <a:solidFill>
                  <a:srgbClr val="FF0000"/>
                </a:solidFill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규칙</a:t>
            </a:r>
            <a:r>
              <a:rPr lang="en-US" altLang="ko-KR" sz="2800" b="1" dirty="0">
                <a:solidFill>
                  <a:srgbClr val="FF0000"/>
                </a:solidFill>
              </a:rPr>
              <a:t>)</a:t>
            </a:r>
            <a:r>
              <a:rPr lang="ko-KR" altLang="en-US" sz="2800" b="1" dirty="0"/>
              <a:t>을 추가</a:t>
            </a:r>
            <a:endParaRPr lang="en-KR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B3C23-5092-784F-24A1-1486ACA7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28" y="2988809"/>
            <a:ext cx="77724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클래스의 또 다른 정의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사용자 정의 타입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CE9A7-D366-AA4A-ADA5-6A0CF403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2280882"/>
            <a:ext cx="7772400" cy="1011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7B0F5-C00E-CD8F-82AA-D48D60BA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253341"/>
            <a:ext cx="2462120" cy="1455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EE0C2-5CCD-025A-88E9-4CCB68D4C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" y="3500665"/>
            <a:ext cx="2844800" cy="4445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0700058-FFA7-7298-18F9-51B6B84BDBC0}"/>
              </a:ext>
            </a:extLst>
          </p:cNvPr>
          <p:cNvGrpSpPr/>
          <p:nvPr/>
        </p:nvGrpSpPr>
        <p:grpSpPr>
          <a:xfrm>
            <a:off x="1449842" y="4202566"/>
            <a:ext cx="6932612" cy="1875745"/>
            <a:chOff x="1754641" y="3926795"/>
            <a:chExt cx="6932612" cy="1875745"/>
          </a:xfrm>
        </p:grpSpPr>
        <p:sp>
          <p:nvSpPr>
            <p:cNvPr id="12" name="Text Box 27">
              <a:extLst>
                <a:ext uri="{FF2B5EF4-FFF2-40B4-BE49-F238E27FC236}">
                  <a16:creationId xmlns:a16="http://schemas.microsoft.com/office/drawing/2014/main" id="{5CB7B59C-D1D1-010B-F534-3626B4807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003" y="4250645"/>
              <a:ext cx="900113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250BD393-8591-E19E-FBE8-11922AAC8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6078" y="3926795"/>
              <a:ext cx="9540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/>
                <a:t>hour</a:t>
              </a:r>
            </a:p>
          </p:txBody>
        </p:sp>
        <p:sp>
          <p:nvSpPr>
            <p:cNvPr id="14" name="Text Box 32">
              <a:extLst>
                <a:ext uri="{FF2B5EF4-FFF2-40B4-BE49-F238E27FC236}">
                  <a16:creationId xmlns:a16="http://schemas.microsoft.com/office/drawing/2014/main" id="{03ADC8CD-D4B1-2DB8-4BE8-A7CEF3DB6C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9566" y="5006295"/>
              <a:ext cx="900112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" name="Text Box 33">
              <a:extLst>
                <a:ext uri="{FF2B5EF4-FFF2-40B4-BE49-F238E27FC236}">
                  <a16:creationId xmlns:a16="http://schemas.microsoft.com/office/drawing/2014/main" id="{73C605A5-F030-8565-0E77-0457EFD5D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641" y="4682445"/>
              <a:ext cx="95408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/>
                <a:t>minute</a:t>
              </a:r>
            </a:p>
          </p:txBody>
        </p:sp>
        <p:sp>
          <p:nvSpPr>
            <p:cNvPr id="16" name="Text Box 34">
              <a:extLst>
                <a:ext uri="{FF2B5EF4-FFF2-40B4-BE49-F238E27FC236}">
                  <a16:creationId xmlns:a16="http://schemas.microsoft.com/office/drawing/2014/main" id="{EF7E4896-66F2-5DCD-FB91-967BBDF0F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1307" y="5456465"/>
              <a:ext cx="900113" cy="3460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" name="Text Box 35">
              <a:extLst>
                <a:ext uri="{FF2B5EF4-FFF2-40B4-BE49-F238E27FC236}">
                  <a16:creationId xmlns:a16="http://schemas.microsoft.com/office/drawing/2014/main" id="{8E01D5A0-E946-6615-B685-2635B416F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6382" y="5132615"/>
              <a:ext cx="9540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second</a:t>
              </a:r>
            </a:p>
          </p:txBody>
        </p:sp>
        <p:grpSp>
          <p:nvGrpSpPr>
            <p:cNvPr id="18" name="Group 36">
              <a:extLst>
                <a:ext uri="{FF2B5EF4-FFF2-40B4-BE49-F238E27FC236}">
                  <a16:creationId xmlns:a16="http://schemas.microsoft.com/office/drawing/2014/main" id="{5D26D920-0C54-78A4-D5D5-A860E6D2E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9928" y="4564970"/>
              <a:ext cx="1258888" cy="346075"/>
              <a:chOff x="2370" y="2999"/>
              <a:chExt cx="793" cy="218"/>
            </a:xfrm>
          </p:grpSpPr>
          <p:sp>
            <p:nvSpPr>
              <p:cNvPr id="19" name="Text Box 37">
                <a:extLst>
                  <a:ext uri="{FF2B5EF4-FFF2-40B4-BE49-F238E27FC236}">
                    <a16:creationId xmlns:a16="http://schemas.microsoft.com/office/drawing/2014/main" id="{E0435383-D637-8564-71B0-F5E78B1D2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endParaRPr lang="ko-KR" altLang="ko-KR" sz="1600"/>
              </a:p>
            </p:txBody>
          </p:sp>
          <p:sp>
            <p:nvSpPr>
              <p:cNvPr id="20" name="Text Box 38">
                <a:extLst>
                  <a:ext uri="{FF2B5EF4-FFF2-40B4-BE49-F238E27FC236}">
                    <a16:creationId xmlns:a16="http://schemas.microsoft.com/office/drawing/2014/main" id="{91ECB8F8-966E-99FF-83B4-D551064F35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5pPr>
                <a:lvl6pPr marL="25146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6pPr>
                <a:lvl7pPr marL="29718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7pPr>
                <a:lvl8pPr marL="34290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8pPr>
                <a:lvl9pPr marL="3886200" indent="-228600" eaLnBrk="0" fontAlgn="base" latinLnBrk="1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Courier New" panose="02070309020205020404" pitchFamily="49" charset="0"/>
                    <a:ea typeface="견명조" pitchFamily="18" charset="-127"/>
                  </a:defRPr>
                </a:lvl9pPr>
              </a:lstStyle>
              <a:p>
                <a:pPr eaLnBrk="1" hangingPunct="1"/>
                <a:r>
                  <a:rPr lang="en-US" altLang="ko-KR" sz="1600"/>
                  <a:t>t</a:t>
                </a:r>
              </a:p>
            </p:txBody>
          </p:sp>
        </p:grpSp>
        <p:sp>
          <p:nvSpPr>
            <p:cNvPr id="21" name="Rectangle 43">
              <a:extLst>
                <a:ext uri="{FF2B5EF4-FFF2-40B4-BE49-F238E27FC236}">
                  <a16:creationId xmlns:a16="http://schemas.microsoft.com/office/drawing/2014/main" id="{FD499B16-3714-0872-9B81-94B9DC4F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0003" y="5242832"/>
              <a:ext cx="974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600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22" name="Rectangle 44">
              <a:extLst>
                <a:ext uri="{FF2B5EF4-FFF2-40B4-BE49-F238E27FC236}">
                  <a16:creationId xmlns:a16="http://schemas.microsoft.com/office/drawing/2014/main" id="{29AB7730-491E-D0B5-6115-A14E69A6D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0003" y="4904695"/>
              <a:ext cx="9747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600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23" name="Rectangle 45">
              <a:extLst>
                <a:ext uri="{FF2B5EF4-FFF2-40B4-BE49-F238E27FC236}">
                  <a16:creationId xmlns:a16="http://schemas.microsoft.com/office/drawing/2014/main" id="{944FE7AB-97EB-2731-A5B6-3AC1215E4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0003" y="4564970"/>
              <a:ext cx="9747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ko-KR" sz="1600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24" name="Line 46">
              <a:extLst>
                <a:ext uri="{FF2B5EF4-FFF2-40B4-BE49-F238E27FC236}">
                  <a16:creationId xmlns:a16="http://schemas.microsoft.com/office/drawing/2014/main" id="{C09415C8-62B7-2CA7-2C44-691B4474F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0003" y="4564970"/>
              <a:ext cx="974725" cy="15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25" name="Line 47">
              <a:extLst>
                <a:ext uri="{FF2B5EF4-FFF2-40B4-BE49-F238E27FC236}">
                  <a16:creationId xmlns:a16="http://schemas.microsoft.com/office/drawing/2014/main" id="{82B063DD-3DCF-3D25-49DC-75B2213BA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0003" y="4904695"/>
              <a:ext cx="9747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26" name="Line 48">
              <a:extLst>
                <a:ext uri="{FF2B5EF4-FFF2-40B4-BE49-F238E27FC236}">
                  <a16:creationId xmlns:a16="http://schemas.microsoft.com/office/drawing/2014/main" id="{F3953ABA-AC7D-9FD3-6380-6596B8B75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0003" y="5242832"/>
              <a:ext cx="9747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27" name="Line 53">
              <a:extLst>
                <a:ext uri="{FF2B5EF4-FFF2-40B4-BE49-F238E27FC236}">
                  <a16:creationId xmlns:a16="http://schemas.microsoft.com/office/drawing/2014/main" id="{ABF98C48-2B84-DE32-2C5E-C986A6D3F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3178" y="4588782"/>
              <a:ext cx="0" cy="9715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28" name="Line 54">
              <a:extLst>
                <a:ext uri="{FF2B5EF4-FFF2-40B4-BE49-F238E27FC236}">
                  <a16:creationId xmlns:a16="http://schemas.microsoft.com/office/drawing/2014/main" id="{8714BAC9-30F1-ABB6-4171-88EC77A0D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34728" y="4564970"/>
              <a:ext cx="0" cy="99536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29" name="Text Box 55">
              <a:extLst>
                <a:ext uri="{FF2B5EF4-FFF2-40B4-BE49-F238E27FC236}">
                  <a16:creationId xmlns:a16="http://schemas.microsoft.com/office/drawing/2014/main" id="{E529CEE3-5791-9661-8133-F6121EF04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4728" y="455227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hour</a:t>
              </a:r>
            </a:p>
          </p:txBody>
        </p:sp>
        <p:sp>
          <p:nvSpPr>
            <p:cNvPr id="30" name="Text Box 56">
              <a:extLst>
                <a:ext uri="{FF2B5EF4-FFF2-40B4-BE49-F238E27FC236}">
                  <a16:creationId xmlns:a16="http://schemas.microsoft.com/office/drawing/2014/main" id="{F77DB0A1-4B52-CB0E-4002-1D18208E3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4728" y="488882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minute</a:t>
              </a:r>
            </a:p>
          </p:txBody>
        </p:sp>
        <p:sp>
          <p:nvSpPr>
            <p:cNvPr id="31" name="Text Box 57">
              <a:extLst>
                <a:ext uri="{FF2B5EF4-FFF2-40B4-BE49-F238E27FC236}">
                  <a16:creationId xmlns:a16="http://schemas.microsoft.com/office/drawing/2014/main" id="{7F3321AD-A2B5-5872-60CA-8C38D5C3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34728" y="5236482"/>
              <a:ext cx="11525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second</a:t>
              </a:r>
            </a:p>
          </p:txBody>
        </p:sp>
        <p:sp>
          <p:nvSpPr>
            <p:cNvPr id="32" name="Text Box 58">
              <a:extLst>
                <a:ext uri="{FF2B5EF4-FFF2-40B4-BE49-F238E27FC236}">
                  <a16:creationId xmlns:a16="http://schemas.microsoft.com/office/drawing/2014/main" id="{992173C9-99AD-CDFF-F3BB-372D1E07CD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153" y="422842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  <p:sp>
          <p:nvSpPr>
            <p:cNvPr id="33" name="Text Box 59">
              <a:extLst>
                <a:ext uri="{FF2B5EF4-FFF2-40B4-BE49-F238E27FC236}">
                  <a16:creationId xmlns:a16="http://schemas.microsoft.com/office/drawing/2014/main" id="{530CD070-3747-F985-F08C-5B7A7E586A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4728" y="4564970"/>
              <a:ext cx="9906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anose="02070309020205020404" pitchFamily="49" charset="0"/>
                  <a:ea typeface="견명조" pitchFamily="18" charset="-127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0x100</a:t>
              </a:r>
            </a:p>
          </p:txBody>
        </p:sp>
        <p:sp>
          <p:nvSpPr>
            <p:cNvPr id="34" name="Line 60">
              <a:extLst>
                <a:ext uri="{FF2B5EF4-FFF2-40B4-BE49-F238E27FC236}">
                  <a16:creationId xmlns:a16="http://schemas.microsoft.com/office/drawing/2014/main" id="{0D4A3BD8-CF08-61F1-A066-57544FE52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5328" y="4744357"/>
              <a:ext cx="5048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  <p:sp>
          <p:nvSpPr>
            <p:cNvPr id="35" name="Line 62">
              <a:extLst>
                <a:ext uri="{FF2B5EF4-FFF2-40B4-BE49-F238E27FC236}">
                  <a16:creationId xmlns:a16="http://schemas.microsoft.com/office/drawing/2014/main" id="{A306B783-0C02-A204-BEA0-839EEFF8E2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1591" y="5560332"/>
              <a:ext cx="974725" cy="15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KR"/>
            </a:p>
          </p:txBody>
        </p:sp>
      </p:grpSp>
    </p:spTree>
    <p:extLst>
      <p:ext uri="{BB962C8B-B14F-4D97-AF65-F5344CB8AC3E}">
        <p14:creationId xmlns:p14="http://schemas.microsoft.com/office/powerpoint/2010/main" val="181430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변수와 메서드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종류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선언위치에 따라 달라짐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A6B42-1766-D625-96CB-79CB1304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155448"/>
            <a:ext cx="7772400" cy="2692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9F0CC-CE37-98B7-A81C-ABED6790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656" y="4340717"/>
            <a:ext cx="8163440" cy="22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6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변수와 인스턴스 변수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AC533-8302-45F4-09D8-6D011BD91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287" y="2370365"/>
            <a:ext cx="3770085" cy="1519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10D9A8-11D0-9113-6462-403BF9715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343" y="4037221"/>
            <a:ext cx="7790543" cy="24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D6889-90EF-4406-F016-1AFECE78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85" y="1030535"/>
            <a:ext cx="7772400" cy="5696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40573-E60C-B820-077D-05FA295A1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28" y="1640115"/>
            <a:ext cx="3454400" cy="177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414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메서드란</a:t>
            </a:r>
            <a:r>
              <a:rPr lang="en-US" altLang="ko-KR" sz="3200" b="1" dirty="0"/>
              <a:t>?</a:t>
            </a:r>
            <a:r>
              <a:rPr lang="ko-KR" altLang="en-US" sz="3200" b="1" dirty="0"/>
              <a:t> 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E7869-80C1-3E36-5329-EE947BE79BE4}"/>
              </a:ext>
            </a:extLst>
          </p:cNvPr>
          <p:cNvSpPr txBox="1"/>
          <p:nvPr/>
        </p:nvSpPr>
        <p:spPr>
          <a:xfrm>
            <a:off x="1315154" y="2302127"/>
            <a:ext cx="8743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서로 관련된 </a:t>
            </a:r>
            <a:r>
              <a:rPr lang="ko-KR" altLang="en-US" sz="2800" b="1" dirty="0">
                <a:solidFill>
                  <a:srgbClr val="FF0000"/>
                </a:solidFill>
              </a:rPr>
              <a:t>여러 문장</a:t>
            </a:r>
            <a:r>
              <a:rPr lang="ko-KR" altLang="en-US" sz="2800" b="1" dirty="0"/>
              <a:t>을 </a:t>
            </a:r>
            <a:r>
              <a:rPr lang="ko-KR" altLang="en-US" sz="2800" b="1" dirty="0">
                <a:solidFill>
                  <a:srgbClr val="FF0000"/>
                </a:solidFill>
              </a:rPr>
              <a:t>하나로</a:t>
            </a:r>
            <a:r>
              <a:rPr lang="ko-KR" altLang="en-US" sz="2800" b="1" dirty="0"/>
              <a:t> 묶은 것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0927E-5261-6020-52DD-58ABF69E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5" y="2991756"/>
            <a:ext cx="5954774" cy="2901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7C011-49D0-BF85-DD28-C33F6384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93" y="3377293"/>
            <a:ext cx="2718627" cy="24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메서드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선언부와 </a:t>
            </a:r>
            <a:r>
              <a:rPr lang="ko-KR" altLang="en-US" sz="3200" b="1" dirty="0" err="1"/>
              <a:t>구현부</a:t>
            </a:r>
            <a:r>
              <a:rPr lang="ko-KR" altLang="en-US" sz="3200" b="1" dirty="0"/>
              <a:t> </a:t>
            </a:r>
            <a:endParaRPr lang="en-KR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3B150-0224-D903-4912-45DA2DD7E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4" y="2225839"/>
            <a:ext cx="8915662" cy="1794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61253-6617-A84B-7812-07EE83D5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43" y="4060989"/>
            <a:ext cx="8876012" cy="23688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434C0-56DA-E284-A98E-4EBA77D7661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95378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76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반환타입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메서드가 반환하는 값의 타입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CDE7A-6A83-8DE9-8A59-C29AB164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4" y="2382156"/>
            <a:ext cx="5954774" cy="2901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FCAAC-4B51-B6BA-0E3D-C34B9367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22" y="2767693"/>
            <a:ext cx="2718627" cy="2457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608A94-9963-8E87-259A-42354FA2344C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73488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76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반환타입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메서드가 반환하는 값의 타입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4B3C9-4903-8907-D11C-C0DCE5FE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1" y="2290535"/>
            <a:ext cx="7785820" cy="3123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678D7-8698-16F8-9039-344BEB0A5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86" y="3829027"/>
            <a:ext cx="3023930" cy="2905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A71257-8CDF-7B95-6104-B091F6ADDEFC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220852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22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return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메서드를 종료하고 호출한 곳으로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8116C-DE5B-D7EE-2E27-BA2C24D484FB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254E3-B49F-AE96-3354-C63FAC13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0" y="2409372"/>
            <a:ext cx="8749771" cy="18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9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691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매개변수는 지역변수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 해당 메서드 내에서만 유효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8116C-DE5B-D7EE-2E27-BA2C24D484FB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5FD7F-E101-7F49-5AAC-232E345B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2544536"/>
            <a:ext cx="4913086" cy="32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클래스와 객체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8FF46-39E0-E98F-7925-F9DC9396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13" y="2248806"/>
            <a:ext cx="4557487" cy="825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178C1-5D77-0DCC-9069-7E1874EA8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36" y="3212192"/>
            <a:ext cx="5614927" cy="90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44E3-2FB6-EDC9-AF47-6E3CA060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286" y="1328057"/>
            <a:ext cx="4257706" cy="161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AF336-F2C1-058C-0DA0-89C4AB89B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971" y="4403270"/>
            <a:ext cx="4947139" cy="11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메서드의 호출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1FB80-5375-8159-43F0-9E69E688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5" y="2218252"/>
            <a:ext cx="8298544" cy="1237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7D539-822F-BC17-F875-CB65D799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16" y="3523341"/>
            <a:ext cx="5700486" cy="29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메서드의 호출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5AC06A-8B6D-17AE-BFA3-BD4ED1EB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2316842"/>
            <a:ext cx="5679621" cy="2563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81D853-37CA-BC9A-1636-BECB2A5A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44" y="5246914"/>
            <a:ext cx="3994151" cy="7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6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return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메서드를 종료하고 호출한 곳으로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A6E80-084D-7363-25A4-31CB4F1F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2185922"/>
            <a:ext cx="7772400" cy="1898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6CA0EF-4875-1505-F689-C41264D68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93" y="4276272"/>
            <a:ext cx="70739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54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943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return</a:t>
            </a:r>
            <a:r>
              <a:rPr lang="ko-KR" altLang="en-US" sz="3200" b="1" dirty="0"/>
              <a:t>문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반환타입이 있을 때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항상 값을 반환해야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1DF5F-17A4-80BA-D669-18FAB1A00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1" y="2411185"/>
            <a:ext cx="6261100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713F-A6FF-13BD-030F-F8F0C9D9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5" y="4009572"/>
            <a:ext cx="6858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20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매개변수의 유효성 검사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24F13-0553-DEDD-C824-FC6C9D4E085D}"/>
              </a:ext>
            </a:extLst>
          </p:cNvPr>
          <p:cNvSpPr txBox="1"/>
          <p:nvPr/>
        </p:nvSpPr>
        <p:spPr>
          <a:xfrm>
            <a:off x="1315153" y="23021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작업 전에 매개변수로 전달된 값을 반드시 확인 해야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FD7AE-814F-F35B-49F9-BDB32FA8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07" y="3047999"/>
            <a:ext cx="7467217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44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JVM</a:t>
            </a:r>
            <a:r>
              <a:rPr lang="ko-KR" altLang="en-US" sz="3200" b="1" dirty="0"/>
              <a:t>의 메모리 구조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91891-3683-1712-1E5B-B38B82CD0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2207079"/>
            <a:ext cx="3638375" cy="4574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D465D-FD55-F00F-83EF-FCF9C843679C}"/>
              </a:ext>
            </a:extLst>
          </p:cNvPr>
          <p:cNvSpPr txBox="1"/>
          <p:nvPr/>
        </p:nvSpPr>
        <p:spPr>
          <a:xfrm>
            <a:off x="5266667" y="2258584"/>
            <a:ext cx="516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 </a:t>
            </a:r>
            <a:r>
              <a:rPr lang="en-US" altLang="ko-KR" sz="2800" dirty="0"/>
              <a:t>Method Area – </a:t>
            </a:r>
            <a:r>
              <a:rPr lang="ko-KR" altLang="en-US" sz="2800" dirty="0"/>
              <a:t>클래스 정보</a:t>
            </a:r>
            <a:r>
              <a:rPr lang="en-US" altLang="ko-KR" sz="2800" dirty="0"/>
              <a:t>(cv)</a:t>
            </a:r>
            <a:endParaRPr lang="en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0C2A6-1877-A46F-DCE0-03FDE4F1D903}"/>
              </a:ext>
            </a:extLst>
          </p:cNvPr>
          <p:cNvSpPr txBox="1"/>
          <p:nvPr/>
        </p:nvSpPr>
        <p:spPr>
          <a:xfrm>
            <a:off x="5266667" y="2781098"/>
            <a:ext cx="6326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</a:t>
            </a:r>
            <a:r>
              <a:rPr lang="ko-KR" altLang="en-US" sz="2800" dirty="0"/>
              <a:t> </a:t>
            </a:r>
            <a:r>
              <a:rPr lang="en-US" altLang="ko-KR" sz="2800" dirty="0"/>
              <a:t>Call stack – </a:t>
            </a:r>
            <a:r>
              <a:rPr lang="ko-KR" altLang="en-US" sz="2800" dirty="0"/>
              <a:t>메서드 작업 공간</a:t>
            </a:r>
            <a:r>
              <a:rPr lang="en-US" altLang="ko-KR" sz="2800" dirty="0"/>
              <a:t>(lv)</a:t>
            </a:r>
            <a:endParaRPr lang="en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F7451-A388-9374-D765-D40640FC6526}"/>
              </a:ext>
            </a:extLst>
          </p:cNvPr>
          <p:cNvSpPr txBox="1"/>
          <p:nvPr/>
        </p:nvSpPr>
        <p:spPr>
          <a:xfrm>
            <a:off x="5277553" y="3303614"/>
            <a:ext cx="5161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Heap – </a:t>
            </a:r>
            <a:r>
              <a:rPr lang="ko-KR" altLang="en-US" sz="2800" dirty="0"/>
              <a:t>객체</a:t>
            </a:r>
            <a:r>
              <a:rPr lang="en-US" altLang="ko-KR" sz="2800" dirty="0"/>
              <a:t>(iv)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409156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메서드 </a:t>
            </a:r>
            <a:r>
              <a:rPr lang="ko-KR" altLang="en-US" sz="3200" b="1" dirty="0" err="1"/>
              <a:t>호출시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호출스택의</a:t>
            </a:r>
            <a:r>
              <a:rPr lang="ko-KR" altLang="en-US" sz="3200" b="1" dirty="0"/>
              <a:t> 변화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3842C-4595-0D63-2F4A-7B4594B4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7" y="2318655"/>
            <a:ext cx="7210578" cy="3276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C80BC-E08C-504A-65E8-4C146197A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457" y="1839684"/>
            <a:ext cx="4089400" cy="21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기본형 매개변수와 참조형 매개변수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78CC7-8204-EBC5-3DEE-2B037914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79" y="2300514"/>
            <a:ext cx="6692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기본형 매개변수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예제</a:t>
            </a:r>
            <a:r>
              <a:rPr lang="en-US" altLang="ko-KR" sz="3200" b="1" dirty="0"/>
              <a:t>6-9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983B7-CECD-E3DA-945B-FA6B07B23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4" y="2220685"/>
            <a:ext cx="5707405" cy="4543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859DF-52F0-A593-FBC9-D3D2FA346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357" y="5024867"/>
            <a:ext cx="2360385" cy="1399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F89679-7949-94C0-53E5-9BE4E36E3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907" y="1186542"/>
            <a:ext cx="1804308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4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참조형 매개변수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예제</a:t>
            </a:r>
            <a:r>
              <a:rPr lang="en-US" altLang="ko-KR" sz="3200" b="1" dirty="0"/>
              <a:t>6-10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3FDDF-639A-E7E5-B266-EAE37815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93" y="2182598"/>
            <a:ext cx="5839278" cy="467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7C4A8-A456-8EEF-C15D-EEFE0371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263" y="4537324"/>
            <a:ext cx="2388508" cy="1424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36E5C-C615-2B33-8C40-CE085A37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336" y="1240971"/>
            <a:ext cx="1804308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9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객체의 구성 요소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속성과 기능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FC2D0-C2DA-CF3C-CAE4-89E3B1E8E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35" y="2380343"/>
            <a:ext cx="6791440" cy="183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41167-6DF1-69CD-B02B-EDD1DBCB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985" y="4526645"/>
            <a:ext cx="5372384" cy="742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D6C59-F02E-C6FC-2E7E-51A1B98C9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742" y="5439227"/>
            <a:ext cx="3987801" cy="7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9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참조형 반환타입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예제</a:t>
            </a:r>
            <a:r>
              <a:rPr lang="en-US" altLang="ko-KR" sz="3200" b="1" dirty="0"/>
              <a:t>6-14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C2292-DF30-352E-9BB5-E14FCA1F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35" y="2241333"/>
            <a:ext cx="5198836" cy="453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D718B-06B8-7861-D9AB-E58E13B1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043" y="5173435"/>
            <a:ext cx="1445986" cy="1130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23A27-869B-F2E7-E99C-43843CB21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749" y="1282700"/>
            <a:ext cx="2225222" cy="27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70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재귀호출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메서드가 자신을 호출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작업을 반복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F51F7-6026-5A72-7E8B-0008B684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2" y="2260600"/>
            <a:ext cx="5821135" cy="1126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170C3-3614-0278-0086-F4D8FC82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2" y="3503791"/>
            <a:ext cx="8578738" cy="20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02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55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재귀호출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StackOverflowError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5AE67-F7D4-D1C8-DA27-0224728E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4" y="2298700"/>
            <a:ext cx="6164943" cy="157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3E6C7-967E-832D-72A1-E50A652F3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585" y="3413579"/>
            <a:ext cx="4241588" cy="2181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1D685-2180-F98B-1488-AD9865DCD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429" y="696686"/>
            <a:ext cx="2342001" cy="32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63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55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메서드와 인스턴스 메서드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9FFE7-4D4B-463C-6E6A-814C3C31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0" y="2286907"/>
            <a:ext cx="6129564" cy="935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7AA0CE-26EC-7450-C62A-4CEBF615B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16" y="3358243"/>
            <a:ext cx="4982028" cy="9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0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855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메서드와 인스턴스 메서드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예제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ED2D7-C57F-FE97-8335-B948CD6D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4" y="2070444"/>
            <a:ext cx="7894985" cy="3644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D451C-5754-275D-4518-AEB4E4DD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07" y="1962151"/>
            <a:ext cx="4921250" cy="5928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2CEC9-A5D0-6801-E35E-CC21410D7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942" y="2757931"/>
            <a:ext cx="3164115" cy="1045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5250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22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멤버와 인스턴스 멤버 간의 참조와 호출</a:t>
            </a:r>
            <a:r>
              <a:rPr lang="en-US" altLang="ko-KR" sz="3200" b="1" dirty="0"/>
              <a:t>(1)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738A6-84EF-73F4-DBC8-CD9F411A7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2092826"/>
            <a:ext cx="7931904" cy="39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0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 멤버와 인스턴스 멤버 간의 참조와 호출</a:t>
            </a:r>
            <a:r>
              <a:rPr lang="en-US" altLang="ko-KR" sz="3200" b="1" dirty="0"/>
              <a:t>(2)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85A27-C8FF-FBC3-C017-F8E204DB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2073681"/>
            <a:ext cx="7772400" cy="38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7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오버로딩</a:t>
            </a:r>
            <a:r>
              <a:rPr lang="en-US" altLang="ko-KR" sz="3200" b="1" dirty="0"/>
              <a:t>(overloading)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0DD98-017E-A482-0507-509B1059DB01}"/>
              </a:ext>
            </a:extLst>
          </p:cNvPr>
          <p:cNvSpPr txBox="1"/>
          <p:nvPr/>
        </p:nvSpPr>
        <p:spPr>
          <a:xfrm>
            <a:off x="1271610" y="20735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같은 이름</a:t>
            </a:r>
            <a:r>
              <a:rPr lang="ko-KR" altLang="en-US" sz="2800" b="1" dirty="0"/>
              <a:t>의 메서드를 </a:t>
            </a:r>
            <a:r>
              <a:rPr lang="ko-KR" altLang="en-US" sz="2800" b="1" dirty="0">
                <a:solidFill>
                  <a:srgbClr val="FF0000"/>
                </a:solidFill>
              </a:rPr>
              <a:t>여러 개</a:t>
            </a:r>
            <a:r>
              <a:rPr lang="ko-KR" altLang="en-US" sz="2800" b="1" dirty="0"/>
              <a:t> 작성하는 것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9C96C-CA84-4C5F-7859-DC8E2C9F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58" y="2721429"/>
            <a:ext cx="5444671" cy="1390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C6352-6B54-4A09-1431-0209D8FE9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0" y="3712029"/>
            <a:ext cx="2896394" cy="29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오버로딩</a:t>
            </a:r>
            <a:r>
              <a:rPr lang="en-US" altLang="ko-KR" sz="3200" b="1" dirty="0"/>
              <a:t>(overloading)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095C6-1294-2667-5C03-44DC14D2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1914980"/>
            <a:ext cx="4586514" cy="1047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DB7CBB-1787-6666-EE94-713C1EBD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14" y="1903015"/>
            <a:ext cx="5736772" cy="104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ED9F21-DED9-2C84-8C37-37256982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63" y="3067053"/>
            <a:ext cx="4565651" cy="1061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26CDC-15DB-59C4-0599-4BBDFE03F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086" y="3810000"/>
            <a:ext cx="5087258" cy="2588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3766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BE5926-8618-9EE9-CDD1-384D4B32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593393"/>
            <a:ext cx="9847943" cy="1216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1AFCC-3A2F-19FD-429E-631A9E1B6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15" y="4909462"/>
            <a:ext cx="9347623" cy="150948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D1D832C2-6EC8-30AD-BA1C-74343C6A4A69}"/>
              </a:ext>
            </a:extLst>
          </p:cNvPr>
          <p:cNvSpPr/>
          <p:nvPr/>
        </p:nvSpPr>
        <p:spPr>
          <a:xfrm>
            <a:off x="5181600" y="3788230"/>
            <a:ext cx="424543" cy="1143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가변인자와 오버로딩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62AEF-AD49-65F4-6D31-82D637755667}"/>
              </a:ext>
            </a:extLst>
          </p:cNvPr>
          <p:cNvSpPr txBox="1"/>
          <p:nvPr/>
        </p:nvSpPr>
        <p:spPr>
          <a:xfrm>
            <a:off x="1271610" y="20735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매개변수의 개수를 가변적으로 할 수 있다</a:t>
            </a:r>
            <a:r>
              <a:rPr lang="en-US" altLang="ko-KR" sz="2800" b="1" dirty="0"/>
              <a:t>.</a:t>
            </a:r>
            <a:endParaRPr lang="en-KR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60454-CC1B-52B1-2D1F-A32A41E27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1" y="3990520"/>
            <a:ext cx="5909128" cy="512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747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객체의 구성 요소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클래스의 작성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2B153-5488-C3B3-9678-E9605CCC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5" y="2273923"/>
            <a:ext cx="8395233" cy="291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62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가변인자와 오버로딩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주의사항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62AEF-AD49-65F4-6D31-82D637755667}"/>
              </a:ext>
            </a:extLst>
          </p:cNvPr>
          <p:cNvSpPr txBox="1"/>
          <p:nvPr/>
        </p:nvSpPr>
        <p:spPr>
          <a:xfrm>
            <a:off x="1271610" y="20735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가변인자는 매개변수 목록의 </a:t>
            </a:r>
            <a:r>
              <a:rPr lang="ko-KR" altLang="en-US" sz="2800" b="1" dirty="0">
                <a:solidFill>
                  <a:srgbClr val="FF0000"/>
                </a:solidFill>
              </a:rPr>
              <a:t>마지막</a:t>
            </a:r>
            <a:r>
              <a:rPr lang="ko-KR" altLang="en-US" sz="2800" b="1" dirty="0"/>
              <a:t>이어야</a:t>
            </a:r>
            <a:endParaRPr lang="en-KR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0AC7A-5B67-1B0F-B8CE-5EAEF2D0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0" y="2676278"/>
            <a:ext cx="10264689" cy="531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78A3E-229D-E961-8138-3778B7B69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6" y="3481383"/>
            <a:ext cx="8937172" cy="16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8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</a:t>
            </a:r>
            <a:r>
              <a:rPr lang="en-US" altLang="ko-KR" sz="3200" b="1" dirty="0"/>
              <a:t>(constructor)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62AEF-AD49-65F4-6D31-82D637755667}"/>
              </a:ext>
            </a:extLst>
          </p:cNvPr>
          <p:cNvSpPr txBox="1"/>
          <p:nvPr/>
        </p:nvSpPr>
        <p:spPr>
          <a:xfrm>
            <a:off x="1271610" y="20735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객체 </a:t>
            </a:r>
            <a:r>
              <a:rPr lang="ko-KR" altLang="en-US" sz="2800" b="1" dirty="0">
                <a:solidFill>
                  <a:srgbClr val="FF0000"/>
                </a:solidFill>
              </a:rPr>
              <a:t>초기화</a:t>
            </a:r>
            <a:r>
              <a:rPr lang="ko-KR" altLang="en-US" sz="2800" b="1" dirty="0"/>
              <a:t> 메서드</a:t>
            </a:r>
            <a:endParaRPr lang="en-KR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587AD-2422-2596-D617-9DD7B44D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3" y="3775117"/>
            <a:ext cx="7772400" cy="2878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DB156-F6F1-3925-A4EE-2D51CF55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99" y="2646136"/>
            <a:ext cx="6043387" cy="9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</a:t>
            </a:r>
            <a:r>
              <a:rPr lang="en-US" altLang="ko-KR" sz="3200" b="1" dirty="0"/>
              <a:t>(constructor)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62AEF-AD49-65F4-6D31-82D637755667}"/>
              </a:ext>
            </a:extLst>
          </p:cNvPr>
          <p:cNvSpPr txBox="1"/>
          <p:nvPr/>
        </p:nvSpPr>
        <p:spPr>
          <a:xfrm>
            <a:off x="1271610" y="2073527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객체 생성은 </a:t>
            </a:r>
            <a:r>
              <a:rPr lang="en-US" altLang="ko-KR" sz="2800" b="1" dirty="0"/>
              <a:t>new</a:t>
            </a:r>
            <a:r>
              <a:rPr lang="ko-KR" altLang="en-US" sz="2800" b="1" dirty="0"/>
              <a:t>연산자가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객체 초기화는 생성자가</a:t>
            </a:r>
            <a:endParaRPr lang="en-KR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75645-A864-0BE6-DFF5-28989F31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72" y="2958194"/>
            <a:ext cx="3641272" cy="606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4FF57-6E3E-48D2-333B-6BB5EBBA3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058" y="3886609"/>
            <a:ext cx="7084830" cy="12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3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10156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기본 생성자</a:t>
            </a:r>
            <a:r>
              <a:rPr lang="en-US" altLang="ko-KR" sz="3200" b="1" dirty="0"/>
              <a:t>(default constructor)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매개변수 없는 생성자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62AEF-AD49-65F4-6D31-82D637755667}"/>
              </a:ext>
            </a:extLst>
          </p:cNvPr>
          <p:cNvSpPr txBox="1"/>
          <p:nvPr/>
        </p:nvSpPr>
        <p:spPr>
          <a:xfrm>
            <a:off x="1206296" y="2106183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생성자가 하나도 없으면 </a:t>
            </a:r>
            <a:r>
              <a:rPr lang="ko-KR" altLang="en-US" sz="2800" b="1" dirty="0">
                <a:solidFill>
                  <a:srgbClr val="FF0000"/>
                </a:solidFill>
              </a:rPr>
              <a:t>기본 생성자를 자동 추가 </a:t>
            </a:r>
            <a:r>
              <a:rPr lang="en-US" altLang="ko-KR" sz="2800" b="1" dirty="0"/>
              <a:t>by </a:t>
            </a:r>
            <a:r>
              <a:rPr lang="ko-KR" altLang="en-US" sz="2800" b="1" dirty="0"/>
              <a:t>컴파일러</a:t>
            </a:r>
            <a:endParaRPr lang="en-KR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6801E-6E48-92DB-0EF5-BF32F506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66" y="2707822"/>
            <a:ext cx="3326492" cy="1160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98375-E5EA-FFC6-1CE9-8F1B957CD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729" y="4002317"/>
            <a:ext cx="2247900" cy="1044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1FD19-AC60-5BCC-2267-475C27DC9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759" y="4012294"/>
            <a:ext cx="2485412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8D618-37B6-9196-6EC0-1F55AD0C7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535" y="5523594"/>
            <a:ext cx="4495074" cy="8626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472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매개변수 있는 생성자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9EFC7-0B89-C442-DF8A-BBDAAEFF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1" y="1979992"/>
            <a:ext cx="7466340" cy="3216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BD7AFD-7818-982C-3574-B293D70E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86" y="4956757"/>
            <a:ext cx="8229226" cy="15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3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생성자가 다른 생성자 호출할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때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this()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3DB72-E13A-1F4E-6049-54E20D55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1983921"/>
            <a:ext cx="6377215" cy="100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8F182-6BB5-741E-DA4E-8BA7800E8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5" y="3156256"/>
            <a:ext cx="7507516" cy="1157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69B03-ACD3-56DC-44CD-95A92464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" y="4464954"/>
            <a:ext cx="3476171" cy="1757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3AD2-2C84-4B80-1CBB-D09ED6E69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120" y="4478563"/>
            <a:ext cx="5584324" cy="13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5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 자신을 가리키는 참조변수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this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6-2</a:t>
            </a:r>
            <a:r>
              <a:rPr lang="ko-KR" altLang="en-US" b="1" dirty="0"/>
              <a:t> </a:t>
            </a:r>
            <a:r>
              <a:rPr lang="ko-KR" altLang="en-US" b="1" dirty="0" err="1"/>
              <a:t>메서드란</a:t>
            </a:r>
            <a:r>
              <a:rPr lang="en-US" altLang="ko-KR" b="1" dirty="0"/>
              <a:t>?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2C037-E7DC-D236-9B63-F2A95B422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" y="2071007"/>
            <a:ext cx="8421008" cy="1331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77FE5B-31A6-EE76-70F5-B48C4D22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70" y="3809808"/>
            <a:ext cx="9242555" cy="20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90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변수의 초기화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EB8C-6C54-1573-B798-8DD34BB95847}"/>
              </a:ext>
            </a:extLst>
          </p:cNvPr>
          <p:cNvSpPr txBox="1"/>
          <p:nvPr/>
        </p:nvSpPr>
        <p:spPr>
          <a:xfrm>
            <a:off x="1206296" y="2106183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지역변수</a:t>
            </a:r>
            <a:r>
              <a:rPr lang="ko-KR" altLang="en-US" sz="2800" b="1" dirty="0"/>
              <a:t>는 반드시 초기화하고 사용해야</a:t>
            </a:r>
            <a:r>
              <a:rPr lang="en-US" altLang="ko-KR" sz="2800" b="1" dirty="0"/>
              <a:t>(</a:t>
            </a:r>
            <a:r>
              <a:rPr lang="ko-KR" altLang="en-US" sz="2800" b="1" dirty="0">
                <a:solidFill>
                  <a:srgbClr val="FF0000"/>
                </a:solidFill>
              </a:rPr>
              <a:t>수동 초기화</a:t>
            </a:r>
            <a:r>
              <a:rPr lang="en-US" altLang="ko-KR" sz="2800" b="1" dirty="0"/>
              <a:t>)</a:t>
            </a:r>
            <a:endParaRPr lang="en-KR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BA606-AAF0-8B71-F2A0-9B6CE01E0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3" y="2789501"/>
            <a:ext cx="9265945" cy="29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18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멤버변수의 초기화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EB8C-6C54-1573-B798-8DD34BB95847}"/>
              </a:ext>
            </a:extLst>
          </p:cNvPr>
          <p:cNvSpPr txBox="1"/>
          <p:nvPr/>
        </p:nvSpPr>
        <p:spPr>
          <a:xfrm>
            <a:off x="1206296" y="2106183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멤버변수</a:t>
            </a:r>
            <a:r>
              <a:rPr lang="en-US" altLang="ko-KR" sz="2800" b="1" dirty="0">
                <a:solidFill>
                  <a:srgbClr val="FF0000"/>
                </a:solidFill>
              </a:rPr>
              <a:t>(iv, cv)</a:t>
            </a:r>
            <a:r>
              <a:rPr lang="ko-KR" altLang="en-US" sz="2800" b="1" dirty="0"/>
              <a:t>는 </a:t>
            </a:r>
            <a:r>
              <a:rPr lang="ko-KR" altLang="en-US" sz="2800" b="1" dirty="0">
                <a:solidFill>
                  <a:srgbClr val="FF0000"/>
                </a:solidFill>
              </a:rPr>
              <a:t>자동 초기화</a:t>
            </a:r>
            <a:r>
              <a:rPr lang="ko-KR" altLang="en-US" sz="2800" b="1" dirty="0"/>
              <a:t>된다</a:t>
            </a:r>
            <a:r>
              <a:rPr lang="en-US" altLang="ko-KR" sz="2800" b="1" dirty="0"/>
              <a:t>.</a:t>
            </a:r>
            <a:endParaRPr lang="en-KR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DB183-6150-BFBF-B9E8-DC41B69BF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2" y="2721427"/>
            <a:ext cx="7772400" cy="22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명시적 초기화</a:t>
            </a:r>
            <a:r>
              <a:rPr lang="en-US" altLang="ko-KR" sz="3200" b="1" dirty="0"/>
              <a:t>(explicit initialization)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EB8C-6C54-1573-B798-8DD34BB95847}"/>
              </a:ext>
            </a:extLst>
          </p:cNvPr>
          <p:cNvSpPr txBox="1"/>
          <p:nvPr/>
        </p:nvSpPr>
        <p:spPr>
          <a:xfrm>
            <a:off x="1206296" y="2106183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0000"/>
                </a:solidFill>
              </a:rPr>
              <a:t>간단</a:t>
            </a:r>
            <a:r>
              <a:rPr lang="en-US" altLang="ko-KR" sz="2800" b="1" dirty="0">
                <a:solidFill>
                  <a:srgbClr val="FF0000"/>
                </a:solidFill>
              </a:rPr>
              <a:t>(=)</a:t>
            </a:r>
            <a:r>
              <a:rPr lang="ko-KR" altLang="en-US" sz="2800" b="1" dirty="0"/>
              <a:t>하면서도 명료한 초기화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가장 우선적으로 고려</a:t>
            </a:r>
            <a:endParaRPr lang="en-KR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5674C-CD2E-02C0-032D-B3D345373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71" y="2654334"/>
            <a:ext cx="8854896" cy="22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객체의 생성과 사용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변수와 메서드의 사용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F8389-C53C-D379-27AB-D435A872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4" y="2215760"/>
            <a:ext cx="9165773" cy="858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83460A-9548-C518-B95E-E9CBC7D53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291" y="3213101"/>
            <a:ext cx="4322537" cy="3182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997BC-D28C-2A97-8D13-BC30E7AEE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84" y="3370943"/>
            <a:ext cx="2563327" cy="15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60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초기화 </a:t>
            </a:r>
            <a:r>
              <a:rPr lang="ko-KR" altLang="en-US" sz="3200" b="1" dirty="0" err="1"/>
              <a:t>블럭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(initialization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block)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EB8C-6C54-1573-B798-8DD34BB95847}"/>
              </a:ext>
            </a:extLst>
          </p:cNvPr>
          <p:cNvSpPr txBox="1"/>
          <p:nvPr/>
        </p:nvSpPr>
        <p:spPr>
          <a:xfrm>
            <a:off x="879725" y="2138840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보다 </a:t>
            </a:r>
            <a:r>
              <a:rPr lang="ko-KR" altLang="en-US" sz="2800" b="1" dirty="0">
                <a:solidFill>
                  <a:srgbClr val="FF0000"/>
                </a:solidFill>
              </a:rPr>
              <a:t>복잡한</a:t>
            </a:r>
            <a:r>
              <a:rPr lang="en-US" altLang="ko-KR" sz="2800" b="1" dirty="0">
                <a:solidFill>
                  <a:srgbClr val="FF0000"/>
                </a:solidFill>
              </a:rPr>
              <a:t>{}</a:t>
            </a:r>
            <a:r>
              <a:rPr lang="ko-KR" altLang="en-US" sz="2800" b="1" dirty="0">
                <a:solidFill>
                  <a:srgbClr val="FF0000"/>
                </a:solidFill>
              </a:rPr>
              <a:t> </a:t>
            </a:r>
            <a:r>
              <a:rPr lang="ko-KR" altLang="en-US" sz="2800" b="1" dirty="0"/>
              <a:t>초기화에 사용</a:t>
            </a:r>
            <a:endParaRPr lang="en-KR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3E53A-9666-7037-EABA-537859357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2802705"/>
            <a:ext cx="7260771" cy="1007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DB227-F25B-10E4-9C66-89F71A4C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6" y="3862883"/>
            <a:ext cx="5551714" cy="2086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B6AB5-CB3A-18B4-EF1C-EC802E0E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56" y="1397699"/>
            <a:ext cx="5148944" cy="18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6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인스턴스 초기화 </a:t>
            </a:r>
            <a:r>
              <a:rPr lang="ko-KR" altLang="en-US" sz="3200" b="1" dirty="0" err="1"/>
              <a:t>블럭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(initialization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block)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CEB8C-6C54-1573-B798-8DD34BB95847}"/>
              </a:ext>
            </a:extLst>
          </p:cNvPr>
          <p:cNvSpPr txBox="1"/>
          <p:nvPr/>
        </p:nvSpPr>
        <p:spPr>
          <a:xfrm>
            <a:off x="1206296" y="2106183"/>
            <a:ext cx="9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생성자의 </a:t>
            </a:r>
            <a:r>
              <a:rPr lang="ko-KR" altLang="en-US" sz="2800" b="1" dirty="0">
                <a:solidFill>
                  <a:srgbClr val="FF0000"/>
                </a:solidFill>
              </a:rPr>
              <a:t>중복코드 제거</a:t>
            </a:r>
            <a:r>
              <a:rPr lang="ko-KR" altLang="en-US" sz="2800" b="1" dirty="0"/>
              <a:t>에 사용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잘 </a:t>
            </a:r>
            <a:r>
              <a:rPr lang="ko-KR" altLang="en-US" sz="2800" b="1" dirty="0" err="1"/>
              <a:t>안씀</a:t>
            </a:r>
            <a:r>
              <a:rPr lang="en-US" altLang="ko-KR" sz="2800" b="1" dirty="0"/>
              <a:t>)</a:t>
            </a:r>
            <a:endParaRPr lang="en-KR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081E3-77B5-636E-C483-ACF5A599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06" y="2800371"/>
            <a:ext cx="4562251" cy="3484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94D4A-C4C8-C072-94D7-729795E3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99" y="2811048"/>
            <a:ext cx="5388523" cy="33030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365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360714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멤버변수의 초기화 시기와 순서</a:t>
            </a:r>
            <a:endParaRPr lang="en-KR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6C483-C0BB-31A0-7208-3E22BDE5B78F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6-5</a:t>
            </a:r>
            <a:r>
              <a:rPr lang="ko-KR" altLang="en-US" b="1" dirty="0"/>
              <a:t> 변수의 초기화</a:t>
            </a:r>
            <a:endParaRPr lang="en-KR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9BB59-7833-160C-A58F-EA257406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7" y="1946727"/>
            <a:ext cx="7162800" cy="322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8917D-77F0-1030-7BD5-62D00E6B0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73" y="4552539"/>
            <a:ext cx="6860727" cy="218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객체의 생성과 사용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참조의 변경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AB53CE-203B-13F6-782B-67D3F3A0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63" y="5794827"/>
            <a:ext cx="7069364" cy="818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F7FD0-E238-789F-FF56-BEC3D4D7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7" y="2192565"/>
            <a:ext cx="2527300" cy="77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67939-8DCF-DAE1-A416-C0E67FDA0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70" y="3029481"/>
            <a:ext cx="7948845" cy="2598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62D79-B578-A58F-3B79-4B9F9A259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299" y="2358571"/>
            <a:ext cx="6070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객체의 생성과 사용</a:t>
            </a:r>
            <a:r>
              <a:rPr lang="en-US" altLang="ko-KR" sz="3200" b="1" dirty="0"/>
              <a:t> – </a:t>
            </a:r>
            <a:r>
              <a:rPr lang="ko-KR" altLang="en-US" sz="3200" b="1" dirty="0"/>
              <a:t>참조의 변경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092CD-5EE4-3D66-AFD2-EE1528D7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85" y="2384879"/>
            <a:ext cx="7714141" cy="37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4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객체 배열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참조변수 배열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BE37-5E35-BACA-564A-22115E74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35822"/>
            <a:ext cx="8175172" cy="907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16028-817E-1790-E943-93BE3764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3259364"/>
            <a:ext cx="56007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E260B-93BB-981E-8C14-6EDC77393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71" y="4487635"/>
            <a:ext cx="3784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6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6-1</a:t>
            </a:r>
            <a:r>
              <a:rPr lang="ko-KR" altLang="en-US" b="1" dirty="0"/>
              <a:t> 배열이란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클래스의 또 다른 정의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데이터와 함수의 결합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DA2E3-3DF2-18B8-C59E-C40477EE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3" y="2394827"/>
            <a:ext cx="8100646" cy="161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EC9BE-42A4-6E95-B989-1EC5801B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9" y="4275121"/>
            <a:ext cx="8516228" cy="14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24023</TotalTime>
  <Words>772</Words>
  <Application>Microsoft Macintosh PowerPoint</Application>
  <PresentationFormat>Widescreen</PresentationFormat>
  <Paragraphs>288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612</cp:revision>
  <dcterms:created xsi:type="dcterms:W3CDTF">2025-07-12T07:57:13Z</dcterms:created>
  <dcterms:modified xsi:type="dcterms:W3CDTF">2025-07-29T00:28:42Z</dcterms:modified>
</cp:coreProperties>
</file>